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63" r:id="rId3"/>
    <p:sldId id="259" r:id="rId4"/>
    <p:sldId id="258" r:id="rId5"/>
    <p:sldId id="257" r:id="rId6"/>
    <p:sldId id="260" r:id="rId7"/>
    <p:sldId id="261"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2" d="100"/>
          <a:sy n="72" d="100"/>
        </p:scale>
        <p:origin x="-252"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1346687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653093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3429989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633949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F0292D-1797-49A5-8D2D-8D50C72EF3CC}"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732245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F0292D-1797-49A5-8D2D-8D50C72EF3CC}" type="datetimeFigureOut">
              <a:rPr lang="en-US" smtClean="0"/>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2647953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F0292D-1797-49A5-8D2D-8D50C72EF3CC}" type="datetimeFigureOut">
              <a:rPr lang="en-US" smtClean="0"/>
              <a:t>9/11/2013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3338365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F0292D-1797-49A5-8D2D-8D50C72EF3CC}" type="datetimeFigureOut">
              <a:rPr lang="en-US" smtClean="0"/>
              <a:t>9/11/2013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891681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0292D-1797-49A5-8D2D-8D50C72EF3CC}" type="datetimeFigureOut">
              <a:rPr lang="en-US" smtClean="0"/>
              <a:t>9/11/2013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2137328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521484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700385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F0292D-1797-49A5-8D2D-8D50C72EF3CC}" type="datetimeFigureOut">
              <a:rPr lang="en-US" smtClean="0"/>
              <a:t>9/11/2013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C888B-D9F9-4E54-B722-F151A9F45E95}" type="slidenum">
              <a:rPr lang="en-US" smtClean="0"/>
              <a:t>‹#›</a:t>
            </a:fld>
            <a:endParaRPr lang="en-US"/>
          </a:p>
        </p:txBody>
      </p:sp>
    </p:spTree>
    <p:extLst>
      <p:ext uri="{BB962C8B-B14F-4D97-AF65-F5344CB8AC3E}">
        <p14:creationId xmlns:p14="http://schemas.microsoft.com/office/powerpoint/2010/main" val="234558236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0862" y="436948"/>
            <a:ext cx="5261665" cy="1414013"/>
          </a:xfrm>
        </p:spPr>
        <p:txBody>
          <a:bodyPr>
            <a:normAutofit fontScale="90000"/>
          </a:bodyPr>
          <a:lstStyle/>
          <a:p>
            <a:r>
              <a:rPr lang="en-US" dirty="0" smtClean="0"/>
              <a:t>Integrating </a:t>
            </a:r>
            <a:br>
              <a:rPr lang="en-US" dirty="0" smtClean="0"/>
            </a:br>
            <a:r>
              <a:rPr lang="en-US" dirty="0" smtClean="0"/>
              <a:t>Concrete Details</a:t>
            </a:r>
            <a:endParaRPr lang="en-US" dirty="0"/>
          </a:p>
        </p:txBody>
      </p:sp>
      <p:pic>
        <p:nvPicPr>
          <p:cNvPr id="5" name="Picture 4"/>
          <p:cNvPicPr>
            <a:picLocks noChangeAspect="1"/>
          </p:cNvPicPr>
          <p:nvPr/>
        </p:nvPicPr>
        <p:blipFill>
          <a:blip r:embed="rId2"/>
          <a:stretch>
            <a:fillRect/>
          </a:stretch>
        </p:blipFill>
        <p:spPr>
          <a:xfrm>
            <a:off x="4559300" y="3416300"/>
            <a:ext cx="12700" cy="12700"/>
          </a:xfrm>
          <a:prstGeom prst="rect">
            <a:avLst/>
          </a:prstGeom>
        </p:spPr>
      </p:pic>
      <p:sp>
        <p:nvSpPr>
          <p:cNvPr id="8" name="TextBox 7"/>
          <p:cNvSpPr txBox="1"/>
          <p:nvPr/>
        </p:nvSpPr>
        <p:spPr>
          <a:xfrm>
            <a:off x="1040745" y="1852324"/>
            <a:ext cx="6861858" cy="2585323"/>
          </a:xfrm>
          <a:prstGeom prst="rect">
            <a:avLst/>
          </a:prstGeom>
          <a:noFill/>
        </p:spPr>
        <p:txBody>
          <a:bodyPr wrap="square" rtlCol="0">
            <a:spAutoFit/>
          </a:bodyPr>
          <a:lstStyle/>
          <a:p>
            <a:r>
              <a:rPr lang="en-US" sz="3600" dirty="0" smtClean="0"/>
              <a:t>Take out:</a:t>
            </a:r>
          </a:p>
          <a:p>
            <a:pPr marL="285750" indent="-285750">
              <a:buFont typeface="Arial"/>
              <a:buChar char="•"/>
            </a:pPr>
            <a:r>
              <a:rPr lang="en-US" sz="3600" dirty="0" smtClean="0"/>
              <a:t>A </a:t>
            </a:r>
            <a:r>
              <a:rPr lang="en-US" sz="3600" dirty="0" smtClean="0"/>
              <a:t>full sheet of notebook paper</a:t>
            </a:r>
          </a:p>
          <a:p>
            <a:pPr marL="285750" indent="-285750">
              <a:buFont typeface="Arial"/>
              <a:buChar char="•"/>
            </a:pPr>
            <a:r>
              <a:rPr lang="en-US" sz="3600" dirty="0" smtClean="0"/>
              <a:t>Something to write with (pen or pencil)   </a:t>
            </a:r>
          </a:p>
          <a:p>
            <a:r>
              <a:rPr lang="en-US" dirty="0" smtClean="0"/>
              <a:t> </a:t>
            </a:r>
            <a:endParaRPr lang="en-US" dirty="0"/>
          </a:p>
        </p:txBody>
      </p:sp>
    </p:spTree>
    <p:extLst>
      <p:ext uri="{BB962C8B-B14F-4D97-AF65-F5344CB8AC3E}">
        <p14:creationId xmlns:p14="http://schemas.microsoft.com/office/powerpoint/2010/main" val="2462939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9751" y="1076112"/>
            <a:ext cx="7955522" cy="3416320"/>
          </a:xfrm>
          <a:prstGeom prst="rect">
            <a:avLst/>
          </a:prstGeom>
          <a:noFill/>
        </p:spPr>
        <p:txBody>
          <a:bodyPr wrap="square" rtlCol="0">
            <a:spAutoFit/>
          </a:bodyPr>
          <a:lstStyle/>
          <a:p>
            <a:r>
              <a:rPr lang="en-US" sz="3600" dirty="0" smtClean="0"/>
              <a:t>Which character from chapter one of All Quiet on the Western Front has the most valuable physical and/or character traits for fighting the war?  Explain your answer and integrate a quote from chapter one to support your response.</a:t>
            </a:r>
            <a:endParaRPr lang="en-US" sz="3600" dirty="0"/>
          </a:p>
        </p:txBody>
      </p:sp>
    </p:spTree>
    <p:extLst>
      <p:ext uri="{BB962C8B-B14F-4D97-AF65-F5344CB8AC3E}">
        <p14:creationId xmlns:p14="http://schemas.microsoft.com/office/powerpoint/2010/main" val="3387263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2239" y="793853"/>
            <a:ext cx="3916022" cy="2062103"/>
          </a:xfrm>
          <a:prstGeom prst="rect">
            <a:avLst/>
          </a:prstGeom>
          <a:noFill/>
        </p:spPr>
        <p:txBody>
          <a:bodyPr wrap="square" rtlCol="0">
            <a:spAutoFit/>
          </a:bodyPr>
          <a:lstStyle/>
          <a:p>
            <a:r>
              <a:rPr lang="en-US" sz="3200" dirty="0" smtClean="0"/>
              <a:t>I think </a:t>
            </a:r>
            <a:r>
              <a:rPr lang="en-US" sz="3200" dirty="0" err="1" smtClean="0"/>
              <a:t>Katczinsky</a:t>
            </a:r>
            <a:r>
              <a:rPr lang="en-US" sz="3200" dirty="0" smtClean="0"/>
              <a:t> has the most valuable character traits for fighting the war.</a:t>
            </a:r>
            <a:endParaRPr lang="en-US" sz="3200" dirty="0"/>
          </a:p>
        </p:txBody>
      </p:sp>
      <p:sp>
        <p:nvSpPr>
          <p:cNvPr id="4" name="TextBox 3"/>
          <p:cNvSpPr txBox="1"/>
          <p:nvPr/>
        </p:nvSpPr>
        <p:spPr>
          <a:xfrm>
            <a:off x="4586337" y="715694"/>
            <a:ext cx="4215897" cy="4832092"/>
          </a:xfrm>
          <a:prstGeom prst="rect">
            <a:avLst/>
          </a:prstGeom>
          <a:noFill/>
        </p:spPr>
        <p:txBody>
          <a:bodyPr wrap="square" rtlCol="0">
            <a:spAutoFit/>
          </a:bodyPr>
          <a:lstStyle/>
          <a:p>
            <a:r>
              <a:rPr lang="en-US" sz="2800" dirty="0" smtClean="0"/>
              <a:t>Stanislaus </a:t>
            </a:r>
            <a:r>
              <a:rPr lang="en-US" sz="2800" dirty="0" err="1" smtClean="0"/>
              <a:t>Katczinsky</a:t>
            </a:r>
            <a:r>
              <a:rPr lang="en-US" sz="2800" dirty="0" smtClean="0"/>
              <a:t> has the most valuable character trait for fighting in the war. “the leader or our group, shrewd, cunning, and hard-bitten, forty years of age, with a face of the soil, blue eyes, bent shoulders, and a remarkable nose for dirty weather, good food, and soft jobs.”</a:t>
            </a:r>
            <a:endParaRPr lang="en-US" sz="2800" dirty="0"/>
          </a:p>
        </p:txBody>
      </p:sp>
      <p:cxnSp>
        <p:nvCxnSpPr>
          <p:cNvPr id="5" name="Straight Connector 4"/>
          <p:cNvCxnSpPr/>
          <p:nvPr/>
        </p:nvCxnSpPr>
        <p:spPr>
          <a:xfrm>
            <a:off x="211680" y="574566"/>
            <a:ext cx="8537631" cy="0"/>
          </a:xfrm>
          <a:prstGeom prst="line">
            <a:avLst/>
          </a:prstGeom>
          <a:ln w="57150" cmpd="sng"/>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4498141" y="574566"/>
            <a:ext cx="0" cy="6111433"/>
          </a:xfrm>
          <a:prstGeom prst="line">
            <a:avLst/>
          </a:prstGeom>
          <a:ln w="57150" cmpd="sng"/>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11680" y="123489"/>
            <a:ext cx="8537631"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latin typeface="Copperplate Gothic Light"/>
                <a:cs typeface="Copperplate Gothic Light"/>
              </a:rPr>
              <a:t>Compare and Contrast.</a:t>
            </a:r>
            <a:endParaRPr lang="en-US" sz="2400" dirty="0">
              <a:latin typeface="Copperplate Gothic Light"/>
              <a:cs typeface="Copperplate Gothic Light"/>
            </a:endParaRPr>
          </a:p>
        </p:txBody>
      </p:sp>
    </p:spTree>
    <p:extLst>
      <p:ext uri="{BB962C8B-B14F-4D97-AF65-F5344CB8AC3E}">
        <p14:creationId xmlns:p14="http://schemas.microsoft.com/office/powerpoint/2010/main" val="65207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4532" y="635086"/>
            <a:ext cx="4180618" cy="6186309"/>
          </a:xfrm>
          <a:prstGeom prst="rect">
            <a:avLst/>
          </a:prstGeom>
          <a:noFill/>
        </p:spPr>
        <p:txBody>
          <a:bodyPr wrap="square" rtlCol="0">
            <a:spAutoFit/>
          </a:bodyPr>
          <a:lstStyle/>
          <a:p>
            <a:r>
              <a:rPr lang="en-US" sz="2800" dirty="0" smtClean="0"/>
              <a:t>Stanislaus </a:t>
            </a:r>
            <a:r>
              <a:rPr lang="en-US" sz="2800" dirty="0" err="1" smtClean="0"/>
              <a:t>Katczinsky</a:t>
            </a:r>
            <a:r>
              <a:rPr lang="en-US" sz="2800" dirty="0" smtClean="0"/>
              <a:t> has the most valuable traits for fighting in the war.  Even though he is the oldest in the squad, he is very resourceful, “the leader of our group shrewd cunning, and hard-bitten, forty years of age, with a face of the soil, blue eyes, bent shoulders, and a remarkable nose for dirty weather, good food, and soft jobs.”</a:t>
            </a:r>
            <a:endParaRPr lang="en-US" sz="2800" dirty="0"/>
          </a:p>
        </p:txBody>
      </p:sp>
      <p:sp>
        <p:nvSpPr>
          <p:cNvPr id="4" name="TextBox 3"/>
          <p:cNvSpPr txBox="1"/>
          <p:nvPr/>
        </p:nvSpPr>
        <p:spPr>
          <a:xfrm>
            <a:off x="0" y="662771"/>
            <a:ext cx="4427577" cy="5755422"/>
          </a:xfrm>
          <a:prstGeom prst="rect">
            <a:avLst/>
          </a:prstGeom>
          <a:noFill/>
        </p:spPr>
        <p:txBody>
          <a:bodyPr wrap="square" rtlCol="0">
            <a:spAutoFit/>
          </a:bodyPr>
          <a:lstStyle/>
          <a:p>
            <a:r>
              <a:rPr lang="en-US" sz="2800" dirty="0" smtClean="0"/>
              <a:t>Stanislaus </a:t>
            </a:r>
            <a:r>
              <a:rPr lang="en-US" sz="2800" dirty="0" err="1" smtClean="0"/>
              <a:t>Katczinsky</a:t>
            </a:r>
            <a:r>
              <a:rPr lang="en-US" sz="2800" dirty="0" smtClean="0"/>
              <a:t> has the most valuable character trait for fighting in the war.  Even though he is the oldest in the squad, he is very resourceful. “the leader of our group, shrewd, cunning, and hard-bitten, forty years of age, with a face of the soil, blue eyes, bent shoulders, and a remarkable nose for dirty weather, good food, and soft jobs.”</a:t>
            </a:r>
            <a:endParaRPr lang="en-US" sz="2800" dirty="0"/>
          </a:p>
        </p:txBody>
      </p:sp>
      <p:cxnSp>
        <p:nvCxnSpPr>
          <p:cNvPr id="6" name="Straight Connector 5"/>
          <p:cNvCxnSpPr/>
          <p:nvPr/>
        </p:nvCxnSpPr>
        <p:spPr>
          <a:xfrm>
            <a:off x="211680" y="556925"/>
            <a:ext cx="8537631" cy="0"/>
          </a:xfrm>
          <a:prstGeom prst="line">
            <a:avLst/>
          </a:prstGeom>
          <a:ln w="57150" cmpd="sng"/>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498141" y="556925"/>
            <a:ext cx="0" cy="6301075"/>
          </a:xfrm>
          <a:prstGeom prst="line">
            <a:avLst/>
          </a:prstGeom>
          <a:ln w="57150" cmpd="sng"/>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11680" y="123489"/>
            <a:ext cx="8537631"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latin typeface="Copperplate Gothic Light"/>
                <a:cs typeface="Copperplate Gothic Light"/>
              </a:rPr>
              <a:t>Compare and Contrast.</a:t>
            </a:r>
            <a:endParaRPr lang="en-US" sz="2400" dirty="0">
              <a:latin typeface="Copperplate Gothic Light"/>
              <a:cs typeface="Copperplate Gothic Light"/>
            </a:endParaRPr>
          </a:p>
        </p:txBody>
      </p:sp>
    </p:spTree>
    <p:extLst>
      <p:ext uri="{BB962C8B-B14F-4D97-AF65-F5344CB8AC3E}">
        <p14:creationId xmlns:p14="http://schemas.microsoft.com/office/powerpoint/2010/main" val="242966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11680" y="521643"/>
            <a:ext cx="8537631" cy="0"/>
          </a:xfrm>
          <a:prstGeom prst="line">
            <a:avLst/>
          </a:prstGeom>
          <a:ln w="57150" cmpd="sng"/>
        </p:spPr>
        <p:style>
          <a:lnRef idx="2">
            <a:schemeClr val="accent1"/>
          </a:lnRef>
          <a:fillRef idx="0">
            <a:schemeClr val="accent1"/>
          </a:fillRef>
          <a:effectRef idx="1">
            <a:schemeClr val="accent1"/>
          </a:effectRef>
          <a:fontRef idx="minor">
            <a:schemeClr val="tx1"/>
          </a:fontRef>
        </p:style>
      </p:cxnSp>
      <p:cxnSp>
        <p:nvCxnSpPr>
          <p:cNvPr id="4" name="Straight Connector 3"/>
          <p:cNvCxnSpPr/>
          <p:nvPr/>
        </p:nvCxnSpPr>
        <p:spPr>
          <a:xfrm>
            <a:off x="4498141" y="521643"/>
            <a:ext cx="0" cy="6164356"/>
          </a:xfrm>
          <a:prstGeom prst="line">
            <a:avLst/>
          </a:prstGeom>
          <a:ln w="57150" cmpd="sng"/>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586333" y="627039"/>
            <a:ext cx="4180618" cy="5724644"/>
          </a:xfrm>
          <a:prstGeom prst="rect">
            <a:avLst/>
          </a:prstGeom>
          <a:noFill/>
        </p:spPr>
        <p:txBody>
          <a:bodyPr wrap="square" rtlCol="0">
            <a:spAutoFit/>
          </a:bodyPr>
          <a:lstStyle/>
          <a:p>
            <a:r>
              <a:rPr lang="en-US" sz="2800" dirty="0" smtClean="0"/>
              <a:t>Stanislaus </a:t>
            </a:r>
            <a:r>
              <a:rPr lang="en-US" sz="2600" dirty="0" err="1" smtClean="0"/>
              <a:t>Katczinsky</a:t>
            </a:r>
            <a:r>
              <a:rPr lang="en-US" sz="2600" dirty="0" smtClean="0"/>
              <a:t>, the forty-year old cobbler, has the most valuable traits for fighting in the war.  Even though he is the oldest in the squad, he is very resourceful. Paul </a:t>
            </a:r>
            <a:r>
              <a:rPr lang="en-US" sz="2600" dirty="0" err="1" smtClean="0"/>
              <a:t>Baumer</a:t>
            </a:r>
            <a:r>
              <a:rPr lang="en-US" sz="2600" dirty="0" smtClean="0"/>
              <a:t>, the narrator, describes </a:t>
            </a:r>
            <a:r>
              <a:rPr lang="en-US" sz="2600" dirty="0" err="1" smtClean="0"/>
              <a:t>Katczinsky</a:t>
            </a:r>
            <a:r>
              <a:rPr lang="en-US" sz="2600" dirty="0" smtClean="0"/>
              <a:t> as “the leader of our group, shrewd, cunning, and hard-bitten, forty years of age and a remarkable nose for dirty weather, good food, and soft </a:t>
            </a:r>
            <a:r>
              <a:rPr lang="en-US" sz="2600" dirty="0" smtClean="0"/>
              <a:t>jobs” </a:t>
            </a:r>
            <a:r>
              <a:rPr lang="en-US" sz="2600" dirty="0" smtClean="0"/>
              <a:t>(Remarque 4).</a:t>
            </a:r>
            <a:endParaRPr lang="en-US" sz="2600" dirty="0"/>
          </a:p>
        </p:txBody>
      </p:sp>
      <p:sp>
        <p:nvSpPr>
          <p:cNvPr id="9" name="TextBox 8"/>
          <p:cNvSpPr txBox="1"/>
          <p:nvPr/>
        </p:nvSpPr>
        <p:spPr>
          <a:xfrm>
            <a:off x="176401" y="635086"/>
            <a:ext cx="4180618" cy="6186309"/>
          </a:xfrm>
          <a:prstGeom prst="rect">
            <a:avLst/>
          </a:prstGeom>
          <a:noFill/>
        </p:spPr>
        <p:txBody>
          <a:bodyPr wrap="square" rtlCol="0">
            <a:spAutoFit/>
          </a:bodyPr>
          <a:lstStyle/>
          <a:p>
            <a:r>
              <a:rPr lang="en-US" sz="2800" dirty="0" smtClean="0"/>
              <a:t>Stanislaus </a:t>
            </a:r>
            <a:r>
              <a:rPr lang="en-US" sz="2800" dirty="0" err="1" smtClean="0"/>
              <a:t>Katczinsky</a:t>
            </a:r>
            <a:r>
              <a:rPr lang="en-US" sz="2800" dirty="0" smtClean="0"/>
              <a:t> has the most valuable traits for fighting in the war.  Even though he is the oldest in the squad, he is very resourceful, “the leader of our group shrewd cunning, and hard-bitten, forty years of age, with a face of the soil, blue eyes, bent shoulders, and a remarkable nose for dirty weather, good food, and soft jobs.”</a:t>
            </a:r>
            <a:endParaRPr lang="en-US" sz="2800" dirty="0"/>
          </a:p>
        </p:txBody>
      </p:sp>
      <p:sp>
        <p:nvSpPr>
          <p:cNvPr id="10" name="TextBox 9"/>
          <p:cNvSpPr txBox="1"/>
          <p:nvPr/>
        </p:nvSpPr>
        <p:spPr>
          <a:xfrm>
            <a:off x="211680" y="123489"/>
            <a:ext cx="8537631"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latin typeface="Copperplate Gothic Light"/>
                <a:cs typeface="Copperplate Gothic Light"/>
              </a:rPr>
              <a:t>Compare and Contrast.</a:t>
            </a:r>
            <a:endParaRPr lang="en-US" sz="2400" dirty="0">
              <a:latin typeface="Copperplate Gothic Light"/>
              <a:cs typeface="Copperplate Gothic Light"/>
            </a:endParaRPr>
          </a:p>
        </p:txBody>
      </p:sp>
    </p:spTree>
    <p:extLst>
      <p:ext uri="{BB962C8B-B14F-4D97-AF65-F5344CB8AC3E}">
        <p14:creationId xmlns:p14="http://schemas.microsoft.com/office/powerpoint/2010/main" val="136202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11680" y="486361"/>
            <a:ext cx="8537631" cy="0"/>
          </a:xfrm>
          <a:prstGeom prst="line">
            <a:avLst/>
          </a:prstGeom>
          <a:ln w="57150" cmpd="sng"/>
        </p:spPr>
        <p:style>
          <a:lnRef idx="2">
            <a:schemeClr val="accent1"/>
          </a:lnRef>
          <a:fillRef idx="0">
            <a:schemeClr val="accent1"/>
          </a:fillRef>
          <a:effectRef idx="1">
            <a:schemeClr val="accent1"/>
          </a:effectRef>
          <a:fontRef idx="minor">
            <a:schemeClr val="tx1"/>
          </a:fontRef>
        </p:style>
      </p:cxnSp>
      <p:cxnSp>
        <p:nvCxnSpPr>
          <p:cNvPr id="4" name="Straight Connector 3"/>
          <p:cNvCxnSpPr/>
          <p:nvPr/>
        </p:nvCxnSpPr>
        <p:spPr>
          <a:xfrm>
            <a:off x="4498141" y="486361"/>
            <a:ext cx="0" cy="6181732"/>
          </a:xfrm>
          <a:prstGeom prst="line">
            <a:avLst/>
          </a:prstGeom>
          <a:ln w="57150" cmpd="sng"/>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4565384" y="592802"/>
            <a:ext cx="4406338" cy="4524315"/>
          </a:xfrm>
          <a:prstGeom prst="rect">
            <a:avLst/>
          </a:prstGeom>
        </p:spPr>
        <p:txBody>
          <a:bodyPr wrap="square">
            <a:spAutoFit/>
          </a:bodyPr>
          <a:lstStyle/>
          <a:p>
            <a:r>
              <a:rPr lang="en-US" sz="2400" dirty="0" smtClean="0"/>
              <a:t>Stanislaus </a:t>
            </a:r>
            <a:r>
              <a:rPr lang="en-US" sz="2400" dirty="0" err="1" smtClean="0"/>
              <a:t>Katczinsky</a:t>
            </a:r>
            <a:r>
              <a:rPr lang="en-US" sz="2400" dirty="0" smtClean="0"/>
              <a:t>, the forty-year old cobbler, has the most valuable traits for fighting in the war.  Even though he is the oldest in the squad, he is very resourceful. Paul </a:t>
            </a:r>
            <a:r>
              <a:rPr lang="en-US" sz="2400" dirty="0" err="1" smtClean="0"/>
              <a:t>Baumer</a:t>
            </a:r>
            <a:r>
              <a:rPr lang="en-US" sz="2400" dirty="0" smtClean="0"/>
              <a:t>, the narrator, describes </a:t>
            </a:r>
            <a:r>
              <a:rPr lang="en-US" sz="2400" dirty="0" err="1" smtClean="0"/>
              <a:t>Katczinsky</a:t>
            </a:r>
            <a:r>
              <a:rPr lang="en-US" sz="2400" dirty="0" smtClean="0"/>
              <a:t> as “the leader of our group, shrewd, cunning, and hard-bitten, . . . and a remarkable nose for dirty weather, good food, and soft </a:t>
            </a:r>
            <a:r>
              <a:rPr lang="en-US" sz="2400" dirty="0" smtClean="0"/>
              <a:t>jobs” </a:t>
            </a:r>
            <a:r>
              <a:rPr lang="en-US" sz="2400" dirty="0" smtClean="0"/>
              <a:t>(Remarque 4).</a:t>
            </a:r>
            <a:endParaRPr lang="en-US" sz="2400" dirty="0"/>
          </a:p>
        </p:txBody>
      </p:sp>
      <p:sp>
        <p:nvSpPr>
          <p:cNvPr id="8" name="TextBox 7"/>
          <p:cNvSpPr txBox="1"/>
          <p:nvPr/>
        </p:nvSpPr>
        <p:spPr>
          <a:xfrm>
            <a:off x="246514" y="645725"/>
            <a:ext cx="4180618" cy="4893647"/>
          </a:xfrm>
          <a:prstGeom prst="rect">
            <a:avLst/>
          </a:prstGeom>
          <a:noFill/>
        </p:spPr>
        <p:txBody>
          <a:bodyPr wrap="square" rtlCol="0">
            <a:spAutoFit/>
          </a:bodyPr>
          <a:lstStyle/>
          <a:p>
            <a:r>
              <a:rPr lang="en-US" sz="2400" dirty="0" smtClean="0"/>
              <a:t>Stanislaus </a:t>
            </a:r>
            <a:r>
              <a:rPr lang="en-US" sz="2400" dirty="0" err="1" smtClean="0"/>
              <a:t>Katczinsky</a:t>
            </a:r>
            <a:r>
              <a:rPr lang="en-US" sz="2400" dirty="0" smtClean="0"/>
              <a:t>, the forty-year old cobbler, has the most valuable traits for fighting in the war.  Even though he is the oldest in the squad, he is very resourceful. Paul </a:t>
            </a:r>
            <a:r>
              <a:rPr lang="en-US" sz="2400" dirty="0" err="1" smtClean="0"/>
              <a:t>Baumer</a:t>
            </a:r>
            <a:r>
              <a:rPr lang="en-US" sz="2400" dirty="0" smtClean="0"/>
              <a:t>, the narrator, describes </a:t>
            </a:r>
            <a:r>
              <a:rPr lang="en-US" sz="2400" dirty="0" err="1" smtClean="0"/>
              <a:t>Katczinsky</a:t>
            </a:r>
            <a:r>
              <a:rPr lang="en-US" sz="2400" dirty="0" smtClean="0"/>
              <a:t> as “the leader of our group, shrewd, cunning, and hard-bitten, forty years of age and a remarkable nose for dirty weather, good food, and soft </a:t>
            </a:r>
            <a:r>
              <a:rPr lang="en-US" sz="2400" dirty="0" smtClean="0"/>
              <a:t>jobs” </a:t>
            </a:r>
            <a:r>
              <a:rPr lang="en-US" sz="2400" dirty="0" smtClean="0"/>
              <a:t>(Remarque 4).</a:t>
            </a:r>
            <a:endParaRPr lang="en-US" sz="2400" dirty="0"/>
          </a:p>
        </p:txBody>
      </p:sp>
      <p:sp>
        <p:nvSpPr>
          <p:cNvPr id="9" name="TextBox 8"/>
          <p:cNvSpPr txBox="1"/>
          <p:nvPr/>
        </p:nvSpPr>
        <p:spPr>
          <a:xfrm>
            <a:off x="211680" y="123489"/>
            <a:ext cx="8537631"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latin typeface="Copperplate Gothic Light"/>
                <a:cs typeface="Copperplate Gothic Light"/>
              </a:rPr>
              <a:t>Compare and Contrast.</a:t>
            </a:r>
            <a:endParaRPr lang="en-US" sz="2400" dirty="0">
              <a:latin typeface="Copperplate Gothic Light"/>
              <a:cs typeface="Copperplate Gothic Light"/>
            </a:endParaRPr>
          </a:p>
        </p:txBody>
      </p:sp>
    </p:spTree>
    <p:extLst>
      <p:ext uri="{BB962C8B-B14F-4D97-AF65-F5344CB8AC3E}">
        <p14:creationId xmlns:p14="http://schemas.microsoft.com/office/powerpoint/2010/main" val="251783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11552" y="892699"/>
            <a:ext cx="8237759" cy="4524315"/>
          </a:xfrm>
          <a:prstGeom prst="rect">
            <a:avLst/>
          </a:prstGeom>
        </p:spPr>
        <p:txBody>
          <a:bodyPr wrap="square">
            <a:spAutoFit/>
          </a:bodyPr>
          <a:lstStyle/>
          <a:p>
            <a:r>
              <a:rPr lang="en-US" sz="3200" dirty="0" smtClean="0"/>
              <a:t>Stanislaus </a:t>
            </a:r>
            <a:r>
              <a:rPr lang="en-US" sz="3200" dirty="0" err="1" smtClean="0"/>
              <a:t>Katczinsky</a:t>
            </a:r>
            <a:r>
              <a:rPr lang="en-US" sz="3200" dirty="0" smtClean="0"/>
              <a:t>, the forty-year old cobbler, has the most valuable traits for fighting in the war.  Even though he is the oldest in the squad, he is very resourceful.  Paul </a:t>
            </a:r>
            <a:r>
              <a:rPr lang="en-US" sz="3200" dirty="0" err="1" smtClean="0"/>
              <a:t>Baumer</a:t>
            </a:r>
            <a:r>
              <a:rPr lang="en-US" sz="3200" dirty="0" smtClean="0"/>
              <a:t>, the narrator, describes </a:t>
            </a:r>
            <a:r>
              <a:rPr lang="en-US" sz="3200" dirty="0" err="1" smtClean="0"/>
              <a:t>Katczinsky</a:t>
            </a:r>
            <a:r>
              <a:rPr lang="en-US" sz="3200" dirty="0" smtClean="0"/>
              <a:t> as “the leader of our group, shrewd, cunning, and hard-bitten, forty years of age . . . and a remarkable nose for dirty weather, good food, and soft jobs.” (</a:t>
            </a:r>
            <a:r>
              <a:rPr lang="en-US" sz="3200" dirty="0"/>
              <a:t>Remarque 4)</a:t>
            </a:r>
            <a:r>
              <a:rPr lang="en-US" sz="3200" dirty="0" smtClean="0"/>
              <a:t>.</a:t>
            </a:r>
            <a:endParaRPr lang="en-US" sz="3200" dirty="0"/>
          </a:p>
        </p:txBody>
      </p:sp>
      <p:sp>
        <p:nvSpPr>
          <p:cNvPr id="12" name="TextBox 11"/>
          <p:cNvSpPr txBox="1"/>
          <p:nvPr/>
        </p:nvSpPr>
        <p:spPr>
          <a:xfrm>
            <a:off x="0" y="88207"/>
            <a:ext cx="9144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err="1" smtClean="0">
                <a:latin typeface="Copperplate Gothic Light"/>
                <a:cs typeface="Copperplate Gothic Light"/>
              </a:rPr>
              <a:t>ReWrite</a:t>
            </a:r>
            <a:r>
              <a:rPr lang="en-US" sz="2400" dirty="0" smtClean="0">
                <a:latin typeface="Copperplate Gothic Light"/>
                <a:cs typeface="Copperplate Gothic Light"/>
              </a:rPr>
              <a:t> Your Response Using Correct Integration</a:t>
            </a:r>
            <a:endParaRPr lang="en-US" sz="2400" dirty="0">
              <a:latin typeface="Copperplate Gothic Light"/>
              <a:cs typeface="Copperplate Gothic Light"/>
            </a:endParaRPr>
          </a:p>
        </p:txBody>
      </p:sp>
    </p:spTree>
    <p:extLst>
      <p:ext uri="{BB962C8B-B14F-4D97-AF65-F5344CB8AC3E}">
        <p14:creationId xmlns:p14="http://schemas.microsoft.com/office/powerpoint/2010/main" val="1675888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827" y="887896"/>
            <a:ext cx="8285484" cy="5016758"/>
          </a:xfrm>
          <a:prstGeom prst="rect">
            <a:avLst/>
          </a:prstGeom>
        </p:spPr>
        <p:txBody>
          <a:bodyPr wrap="square">
            <a:spAutoFit/>
          </a:bodyPr>
          <a:lstStyle/>
          <a:p>
            <a:pPr lvl="0"/>
            <a:r>
              <a:rPr lang="en-US" sz="1600" b="1" dirty="0" smtClean="0"/>
              <a:t>Response answers the question:</a:t>
            </a:r>
          </a:p>
          <a:p>
            <a:pPr lvl="0"/>
            <a:r>
              <a:rPr lang="en-US" sz="1600" dirty="0" smtClean="0"/>
              <a:t>“Stanislaus </a:t>
            </a:r>
            <a:r>
              <a:rPr lang="en-US" sz="1600" dirty="0" err="1"/>
              <a:t>Katczinsky</a:t>
            </a:r>
            <a:r>
              <a:rPr lang="en-US" sz="1600" dirty="0"/>
              <a:t>, the forty-year old cobbler, has the most valuable traits for fighting in the war</a:t>
            </a:r>
            <a:r>
              <a:rPr lang="en-US" sz="1600" dirty="0" smtClean="0"/>
              <a:t>.”</a:t>
            </a:r>
          </a:p>
          <a:p>
            <a:pPr lvl="0"/>
            <a:endParaRPr lang="en-US" sz="1600" dirty="0" smtClean="0"/>
          </a:p>
          <a:p>
            <a:pPr lvl="0"/>
            <a:r>
              <a:rPr lang="en-US" sz="1600" b="1" dirty="0" smtClean="0"/>
              <a:t>Explanation is included in response:</a:t>
            </a:r>
          </a:p>
          <a:p>
            <a:pPr lvl="0"/>
            <a:r>
              <a:rPr lang="en-US" sz="1600" dirty="0"/>
              <a:t>Even though he is the oldest in the squad, he is very resourceful</a:t>
            </a:r>
            <a:r>
              <a:rPr lang="en-US" sz="1600" dirty="0" smtClean="0"/>
              <a:t>.</a:t>
            </a:r>
          </a:p>
          <a:p>
            <a:pPr lvl="0"/>
            <a:endParaRPr lang="en-US" sz="1600" dirty="0"/>
          </a:p>
          <a:p>
            <a:pPr lvl="0"/>
            <a:r>
              <a:rPr lang="en-US" sz="1600" b="1" dirty="0" smtClean="0"/>
              <a:t>Concrete </a:t>
            </a:r>
            <a:r>
              <a:rPr lang="en-US" sz="1600" b="1" dirty="0"/>
              <a:t>detail is integrated correctly into </a:t>
            </a:r>
            <a:r>
              <a:rPr lang="en-US" sz="1600" b="1" dirty="0" smtClean="0"/>
              <a:t>writer’s sentence structure:</a:t>
            </a:r>
          </a:p>
          <a:p>
            <a:r>
              <a:rPr lang="en-US" sz="1600" dirty="0"/>
              <a:t>Paul </a:t>
            </a:r>
            <a:r>
              <a:rPr lang="en-US" sz="1600" dirty="0" err="1"/>
              <a:t>Baumer</a:t>
            </a:r>
            <a:r>
              <a:rPr lang="en-US" sz="1600" dirty="0"/>
              <a:t>, the narrator, describes </a:t>
            </a:r>
            <a:r>
              <a:rPr lang="en-US" sz="1600" dirty="0" err="1"/>
              <a:t>Katczinsky</a:t>
            </a:r>
            <a:r>
              <a:rPr lang="en-US" sz="1600" dirty="0"/>
              <a:t> as “the leader of our group, shrewd, cunning, and hard-bitten, forty years of age . . . and a remarkable nose for dirty weather, good food, and soft jobs.” (Remarque 4).</a:t>
            </a:r>
          </a:p>
          <a:p>
            <a:pPr lvl="0"/>
            <a:endParaRPr lang="en-US" sz="1600" b="1" dirty="0"/>
          </a:p>
          <a:p>
            <a:pPr lvl="0"/>
            <a:r>
              <a:rPr lang="en-US" sz="1600" b="1" dirty="0"/>
              <a:t>Punctuation is correct and citation is included.  </a:t>
            </a:r>
            <a:endParaRPr lang="en-US" sz="1600" b="1" dirty="0" smtClean="0"/>
          </a:p>
          <a:p>
            <a:r>
              <a:rPr lang="en-US" sz="1600" dirty="0"/>
              <a:t>Paul </a:t>
            </a:r>
            <a:r>
              <a:rPr lang="en-US" sz="1600" dirty="0" err="1"/>
              <a:t>Baumer</a:t>
            </a:r>
            <a:r>
              <a:rPr lang="en-US" sz="1600" dirty="0"/>
              <a:t>, the narrator, describes </a:t>
            </a:r>
            <a:r>
              <a:rPr lang="en-US" sz="1600" dirty="0" err="1"/>
              <a:t>Katczinsky</a:t>
            </a:r>
            <a:r>
              <a:rPr lang="en-US" sz="1600" dirty="0"/>
              <a:t> as </a:t>
            </a:r>
            <a:r>
              <a:rPr lang="en-US" sz="1600" b="1" dirty="0"/>
              <a:t>“</a:t>
            </a:r>
            <a:r>
              <a:rPr lang="en-US" sz="1600" dirty="0"/>
              <a:t>the leader of our group, shrewd, cunning, and hard-bitten, forty years of age . . . and a remarkable nose for dirty weather, good food, and soft jobs.” (Remarque 4).</a:t>
            </a:r>
          </a:p>
          <a:p>
            <a:pPr lvl="0"/>
            <a:endParaRPr lang="en-US" sz="1600" b="1" dirty="0"/>
          </a:p>
          <a:p>
            <a:pPr lvl="0"/>
            <a:r>
              <a:rPr lang="en-US" sz="1600" b="1" dirty="0"/>
              <a:t>Relevant context is used to introduce the concrete detail.  </a:t>
            </a:r>
          </a:p>
          <a:p>
            <a:r>
              <a:rPr lang="en-US" sz="1600" b="1" dirty="0"/>
              <a:t>Concrete detail supports the student’s assertion and the student explains why the concrete detail is relevant to his/her assertion.</a:t>
            </a:r>
          </a:p>
        </p:txBody>
      </p:sp>
      <p:sp>
        <p:nvSpPr>
          <p:cNvPr id="3" name="TextBox 2"/>
          <p:cNvSpPr txBox="1"/>
          <p:nvPr/>
        </p:nvSpPr>
        <p:spPr>
          <a:xfrm>
            <a:off x="211680" y="123489"/>
            <a:ext cx="8537631"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latin typeface="Copperplate Gothic Light"/>
                <a:cs typeface="Copperplate Gothic Light"/>
              </a:rPr>
              <a:t>Integration Checklist</a:t>
            </a:r>
            <a:endParaRPr lang="en-US" sz="2400" dirty="0">
              <a:latin typeface="Copperplate Gothic Light"/>
              <a:cs typeface="Copperplate Gothic Light"/>
            </a:endParaRPr>
          </a:p>
        </p:txBody>
      </p:sp>
    </p:spTree>
    <p:extLst>
      <p:ext uri="{BB962C8B-B14F-4D97-AF65-F5344CB8AC3E}">
        <p14:creationId xmlns:p14="http://schemas.microsoft.com/office/powerpoint/2010/main" val="19082187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1254</TotalTime>
  <Words>895</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Integrating  Concrete Details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Concrete Details</dc:title>
  <dc:creator>Robert Balogh</dc:creator>
  <cp:lastModifiedBy>SDUHSD</cp:lastModifiedBy>
  <cp:revision>19</cp:revision>
  <dcterms:created xsi:type="dcterms:W3CDTF">2012-05-12T22:48:00Z</dcterms:created>
  <dcterms:modified xsi:type="dcterms:W3CDTF">2013-09-11T20:16:11Z</dcterms:modified>
</cp:coreProperties>
</file>